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5" r:id="rId4"/>
    <p:sldId id="268" r:id="rId5"/>
    <p:sldId id="263" r:id="rId6"/>
    <p:sldId id="260" r:id="rId7"/>
    <p:sldId id="261" r:id="rId8"/>
    <p:sldId id="269" r:id="rId9"/>
    <p:sldId id="264" r:id="rId10"/>
    <p:sldId id="270" r:id="rId11"/>
    <p:sldId id="258" r:id="rId12"/>
    <p:sldId id="267" r:id="rId13"/>
  </p:sldIdLst>
  <p:sldSz cx="18288000" cy="10287000"/>
  <p:notesSz cx="6858000" cy="9144000"/>
  <p:embeddedFontLst>
    <p:embeddedFont>
      <p:font typeface="Goudy Type" panose="00000500000000000000" pitchFamily="2" charset="0"/>
      <p:regular r:id="rId14"/>
      <p:bold r:id="rId15"/>
      <p:italic r:id="rId16"/>
      <p:boldItalic r:id="rId17"/>
    </p:embeddedFont>
    <p:embeddedFont>
      <p:font typeface="Montserrat" panose="00000500000000000000" pitchFamily="2" charset="0"/>
      <p:regular r:id="rId18"/>
      <p:bold r:id="rId19"/>
      <p:italic r:id="rId20"/>
      <p:boldItalic r:id="rId21"/>
    </p:embeddedFont>
    <p:embeddedFont>
      <p:font typeface="Montserrat Ultra-Bold" panose="020B0604020202020204" charset="0"/>
      <p:regular r:id="rId22"/>
    </p:embeddedFont>
    <p:embeddedFont>
      <p:font typeface="Montserrat Ultra-Bold Italics" panose="020B0604020202020204" charset="0"/>
      <p:regular r:id="rId23"/>
    </p:embeddedFont>
    <p:embeddedFont>
      <p:font typeface="Segoe UI Historic" panose="020B0502040204020203" pitchFamily="3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BF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826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4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4.sv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omputer on a table with a cup of coffee and a paper board&#10;&#10;Description automatically generated">
            <a:extLst>
              <a:ext uri="{FF2B5EF4-FFF2-40B4-BE49-F238E27FC236}">
                <a16:creationId xmlns:a16="http://schemas.microsoft.com/office/drawing/2014/main" id="{826FE87F-AD47-45CC-22E9-E4A4C64FA0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706" y="-114300"/>
            <a:ext cx="18002251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rot="-7020778">
            <a:off x="-6026762" y="830702"/>
            <a:ext cx="16230600" cy="10441156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 rot="-7020778">
            <a:off x="-7861675" y="821505"/>
            <a:ext cx="16230600" cy="10441156"/>
          </a:xfrm>
          <a:prstGeom prst="rect">
            <a:avLst/>
          </a:prstGeom>
          <a:solidFill>
            <a:srgbClr val="263F6B"/>
          </a:solidFill>
        </p:spPr>
        <p:txBody>
          <a:bodyPr/>
          <a:lstStyle/>
          <a:p>
            <a:endParaRPr lang="fr-FR"/>
          </a:p>
        </p:txBody>
      </p:sp>
      <p:sp>
        <p:nvSpPr>
          <p:cNvPr id="5" name="TextBox 5"/>
          <p:cNvSpPr txBox="1"/>
          <p:nvPr/>
        </p:nvSpPr>
        <p:spPr>
          <a:xfrm>
            <a:off x="628699" y="5535959"/>
            <a:ext cx="12763500" cy="3459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338"/>
              </a:lnSpc>
            </a:pPr>
            <a:r>
              <a:rPr lang="en-US" sz="14986" spc="-884" dirty="0">
                <a:solidFill>
                  <a:srgbClr val="D2BFA2"/>
                </a:solidFill>
                <a:latin typeface="Montserrat Ultra-Bold Italics"/>
              </a:rPr>
              <a:t>ANALYSE DES VENTES</a:t>
            </a:r>
          </a:p>
        </p:txBody>
      </p:sp>
      <p:sp>
        <p:nvSpPr>
          <p:cNvPr id="7" name="Freeform 7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8" name="Freeform 8"/>
          <p:cNvSpPr/>
          <p:nvPr/>
        </p:nvSpPr>
        <p:spPr>
          <a:xfrm>
            <a:off x="15476242" y="895680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AutoShape 9"/>
          <p:cNvSpPr/>
          <p:nvPr/>
        </p:nvSpPr>
        <p:spPr>
          <a:xfrm>
            <a:off x="-1536273" y="4580698"/>
            <a:ext cx="5244233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10" name="AutoShape 10"/>
          <p:cNvSpPr/>
          <p:nvPr/>
        </p:nvSpPr>
        <p:spPr>
          <a:xfrm>
            <a:off x="-2298994" y="9582841"/>
            <a:ext cx="9005773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11" name="AutoShape 11"/>
          <p:cNvSpPr/>
          <p:nvPr/>
        </p:nvSpPr>
        <p:spPr>
          <a:xfrm>
            <a:off x="-3516288" y="3712270"/>
            <a:ext cx="5720180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12" name="AutoShape 12"/>
          <p:cNvSpPr/>
          <p:nvPr/>
        </p:nvSpPr>
        <p:spPr>
          <a:xfrm>
            <a:off x="3066191" y="2823187"/>
            <a:ext cx="930938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13" name="AutoShape 13"/>
          <p:cNvSpPr/>
          <p:nvPr/>
        </p:nvSpPr>
        <p:spPr>
          <a:xfrm>
            <a:off x="628699" y="2392260"/>
            <a:ext cx="1291530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1460372" y="1066789"/>
            <a:ext cx="15532228" cy="854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314"/>
              </a:lnSpc>
            </a:pPr>
            <a:r>
              <a:rPr lang="en-US" sz="4800" spc="-440" dirty="0" err="1">
                <a:solidFill>
                  <a:srgbClr val="263F6B"/>
                </a:solidFill>
                <a:latin typeface="Montserrat Ultra-Bold Italics"/>
              </a:rPr>
              <a:t>Résultat</a:t>
            </a:r>
            <a:r>
              <a:rPr lang="en-US" sz="4800" spc="-440" dirty="0">
                <a:solidFill>
                  <a:srgbClr val="263F6B"/>
                </a:solidFill>
                <a:latin typeface="Montserrat Ultra-Bold Italics"/>
              </a:rPr>
              <a:t> du Deep learning et comparison avec ML </a:t>
            </a:r>
          </a:p>
        </p:txBody>
      </p:sp>
      <p:sp>
        <p:nvSpPr>
          <p:cNvPr id="6" name="AutoShape 6"/>
          <p:cNvSpPr/>
          <p:nvPr/>
        </p:nvSpPr>
        <p:spPr>
          <a:xfrm rot="-8231889">
            <a:off x="-10109114" y="6176620"/>
            <a:ext cx="16230600" cy="10441156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fr-FR"/>
          </a:p>
        </p:txBody>
      </p:sp>
      <p:sp>
        <p:nvSpPr>
          <p:cNvPr id="7" name="AutoShape 7"/>
          <p:cNvSpPr/>
          <p:nvPr/>
        </p:nvSpPr>
        <p:spPr>
          <a:xfrm rot="-8231889">
            <a:off x="-10507643" y="6538090"/>
            <a:ext cx="16230600" cy="10441156"/>
          </a:xfrm>
          <a:prstGeom prst="rect">
            <a:avLst/>
          </a:prstGeom>
          <a:solidFill>
            <a:srgbClr val="263F6B"/>
          </a:solidFill>
        </p:spPr>
        <p:txBody>
          <a:bodyPr/>
          <a:lstStyle/>
          <a:p>
            <a:endParaRPr lang="fr-FR"/>
          </a:p>
        </p:txBody>
      </p:sp>
      <p:sp>
        <p:nvSpPr>
          <p:cNvPr id="8" name="Freeform 8"/>
          <p:cNvSpPr/>
          <p:nvPr/>
        </p:nvSpPr>
        <p:spPr>
          <a:xfrm>
            <a:off x="864252" y="640015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Freeform 9"/>
          <p:cNvSpPr/>
          <p:nvPr/>
        </p:nvSpPr>
        <p:spPr>
          <a:xfrm>
            <a:off x="17452893" y="7316416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0" name="Freeform 10"/>
          <p:cNvSpPr/>
          <p:nvPr/>
        </p:nvSpPr>
        <p:spPr>
          <a:xfrm>
            <a:off x="-1730039" y="1733723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67B0CA0-1939-21E2-B5DF-AA46268D8D9B}"/>
              </a:ext>
            </a:extLst>
          </p:cNvPr>
          <p:cNvSpPr txBox="1"/>
          <p:nvPr/>
        </p:nvSpPr>
        <p:spPr>
          <a:xfrm>
            <a:off x="1561764" y="3745990"/>
            <a:ext cx="615612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Sur la base de ces trois métriques, la </a:t>
            </a:r>
            <a:r>
              <a:rPr lang="fr-FR" sz="2800" b="1" dirty="0"/>
              <a:t>régression linéaire </a:t>
            </a:r>
            <a:r>
              <a:rPr lang="fr-FR" sz="2800" dirty="0"/>
              <a:t>semble être le </a:t>
            </a:r>
            <a:r>
              <a:rPr lang="fr-FR" sz="2800" b="1" dirty="0"/>
              <a:t>meilleur</a:t>
            </a:r>
            <a:r>
              <a:rPr lang="fr-FR" sz="2800" dirty="0"/>
              <a:t> algorithme par rapport à LSTM. Elle a des scores plus bas sur tous les indicateurs, indiquant une </a:t>
            </a:r>
            <a:r>
              <a:rPr lang="fr-FR" sz="2800" b="1" dirty="0"/>
              <a:t>meilleure précision</a:t>
            </a:r>
            <a:r>
              <a:rPr lang="fr-FR" sz="2800" dirty="0"/>
              <a:t> et </a:t>
            </a:r>
            <a:r>
              <a:rPr lang="fr-FR" sz="2800" b="1" dirty="0"/>
              <a:t>moins d'erreurs </a:t>
            </a:r>
            <a:r>
              <a:rPr lang="fr-FR" sz="2800" dirty="0"/>
              <a:t>globales.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B93F709-ADA9-86F5-811D-5735CA209B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6244" y="3848100"/>
            <a:ext cx="9859622" cy="257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71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fr-FR"/>
          </a:p>
        </p:txBody>
      </p:sp>
      <p:grpSp>
        <p:nvGrpSpPr>
          <p:cNvPr id="7" name="Group 7"/>
          <p:cNvGrpSpPr/>
          <p:nvPr/>
        </p:nvGrpSpPr>
        <p:grpSpPr>
          <a:xfrm>
            <a:off x="-2512615" y="1681677"/>
            <a:ext cx="8253464" cy="1309890"/>
            <a:chOff x="0" y="0"/>
            <a:chExt cx="4161103" cy="660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547151" y="1681677"/>
            <a:ext cx="8253464" cy="1309890"/>
            <a:chOff x="0" y="0"/>
            <a:chExt cx="4161103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142721" y="1710762"/>
            <a:ext cx="5935366" cy="1040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 dirty="0">
                <a:solidFill>
                  <a:srgbClr val="263F6B"/>
                </a:solidFill>
                <a:latin typeface="Montserrat Ultra-Bold Italics"/>
              </a:rPr>
              <a:t>Conclusion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395601" y="4811936"/>
            <a:ext cx="11496797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fr-FR" sz="32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Dans ce projet, nous avons exploré différentes méthodes pour prédire des valeurs dans une série chronologique, en utilisant des algorithmes de machine </a:t>
            </a:r>
            <a:r>
              <a:rPr lang="fr-FR" sz="3200" b="0" i="0" dirty="0" err="1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learning</a:t>
            </a:r>
            <a:r>
              <a:rPr lang="fr-FR" sz="32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 et de </a:t>
            </a:r>
            <a:r>
              <a:rPr lang="fr-FR" sz="3200" b="0" i="0" dirty="0" err="1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deep</a:t>
            </a:r>
            <a:r>
              <a:rPr lang="fr-FR" sz="32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 </a:t>
            </a:r>
            <a:r>
              <a:rPr lang="fr-FR" sz="3200" b="0" i="0" dirty="0" err="1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learning</a:t>
            </a:r>
            <a:r>
              <a:rPr lang="fr-FR" sz="32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. Nous avons comparé la régression linéaire, un algorithme de machine </a:t>
            </a:r>
            <a:r>
              <a:rPr lang="fr-FR" sz="3200" b="0" i="0" dirty="0" err="1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learning</a:t>
            </a:r>
            <a:r>
              <a:rPr lang="fr-FR" sz="32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 classique, avec les réseaux LSTM, une approche de </a:t>
            </a:r>
            <a:r>
              <a:rPr lang="fr-FR" sz="3200" b="0" i="0" dirty="0" err="1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deep</a:t>
            </a:r>
            <a:r>
              <a:rPr lang="fr-FR" sz="32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 </a:t>
            </a:r>
            <a:r>
              <a:rPr lang="fr-FR" sz="3200" b="0" i="0" dirty="0" err="1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learning</a:t>
            </a:r>
            <a:r>
              <a:rPr lang="fr-FR" sz="32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 adaptée aux séries temporelles.</a:t>
            </a:r>
            <a:endParaRPr lang="en-US" sz="3200" spc="50" dirty="0">
              <a:solidFill>
                <a:srgbClr val="212423"/>
              </a:solidFill>
              <a:latin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/>
          <p:cNvSpPr/>
          <p:nvPr/>
        </p:nvSpPr>
        <p:spPr>
          <a:xfrm>
            <a:off x="15476242" y="895680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17494137" y="698454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Freeform 6"/>
          <p:cNvSpPr/>
          <p:nvPr/>
        </p:nvSpPr>
        <p:spPr>
          <a:xfrm>
            <a:off x="979461" y="9578419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7" name="AutoShape 7"/>
          <p:cNvSpPr/>
          <p:nvPr/>
        </p:nvSpPr>
        <p:spPr>
          <a:xfrm>
            <a:off x="1028700" y="8302951"/>
            <a:ext cx="16230600" cy="169519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fr-FR"/>
          </a:p>
        </p:txBody>
      </p:sp>
      <p:sp>
        <p:nvSpPr>
          <p:cNvPr id="8" name="AutoShape 8"/>
          <p:cNvSpPr/>
          <p:nvPr/>
        </p:nvSpPr>
        <p:spPr>
          <a:xfrm>
            <a:off x="1028700" y="1814529"/>
            <a:ext cx="16230600" cy="169519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fr-FR"/>
          </a:p>
        </p:txBody>
      </p:sp>
      <p:sp>
        <p:nvSpPr>
          <p:cNvPr id="12" name="TextBox 12"/>
          <p:cNvSpPr txBox="1"/>
          <p:nvPr/>
        </p:nvSpPr>
        <p:spPr>
          <a:xfrm>
            <a:off x="1260419" y="2535218"/>
            <a:ext cx="16116300" cy="57677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898"/>
              </a:lnSpc>
            </a:pPr>
            <a:r>
              <a:rPr lang="en-US" sz="16194" spc="-955" dirty="0">
                <a:solidFill>
                  <a:srgbClr val="FFFFFF"/>
                </a:solidFill>
                <a:latin typeface="Montserrat Ultra-Bold"/>
              </a:rPr>
              <a:t>MERCI POUR VOTRE ATTENTION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 flipH="1">
            <a:off x="6305562" y="-995510"/>
            <a:ext cx="12278020" cy="12278020"/>
          </a:xfrm>
          <a:custGeom>
            <a:avLst/>
            <a:gdLst/>
            <a:ahLst/>
            <a:cxnLst/>
            <a:rect l="l" t="t" r="r" b="b"/>
            <a:pathLst>
              <a:path w="12278020" h="12278020">
                <a:moveTo>
                  <a:pt x="12278019" y="0"/>
                </a:moveTo>
                <a:lnTo>
                  <a:pt x="0" y="0"/>
                </a:lnTo>
                <a:lnTo>
                  <a:pt x="0" y="12278020"/>
                </a:lnTo>
                <a:lnTo>
                  <a:pt x="12278019" y="12278020"/>
                </a:lnTo>
                <a:lnTo>
                  <a:pt x="12278019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>
            <a:off x="1028700" y="3703457"/>
            <a:ext cx="16230600" cy="5554843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fr-FR"/>
          </a:p>
        </p:txBody>
      </p:sp>
      <p:grpSp>
        <p:nvGrpSpPr>
          <p:cNvPr id="5" name="Group 5"/>
          <p:cNvGrpSpPr/>
          <p:nvPr/>
        </p:nvGrpSpPr>
        <p:grpSpPr>
          <a:xfrm>
            <a:off x="9636325" y="-203860"/>
            <a:ext cx="8947256" cy="10694588"/>
            <a:chOff x="-2794" y="-127"/>
            <a:chExt cx="8606155" cy="10286873"/>
          </a:xfrm>
        </p:grpSpPr>
        <p:sp>
          <p:nvSpPr>
            <p:cNvPr id="6" name="Freeform 6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-28801" r="-50549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1200150"/>
            <a:ext cx="5935366" cy="2097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Ultra-Bold Italics"/>
              </a:rPr>
              <a:t>TABLE OF CONTENTS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92010" y="4505762"/>
            <a:ext cx="6123635" cy="4208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7074" lvl="1" indent="-457200">
              <a:lnSpc>
                <a:spcPts val="5624"/>
              </a:lnSpc>
              <a:buFont typeface="+mj-lt"/>
              <a:buAutoNum type="arabicPeriod"/>
            </a:pPr>
            <a:r>
              <a:rPr lang="en-US" sz="2499" spc="49" dirty="0">
                <a:solidFill>
                  <a:srgbClr val="FFFFFF"/>
                </a:solidFill>
                <a:latin typeface="Montserrat"/>
              </a:rPr>
              <a:t>Introduction</a:t>
            </a:r>
          </a:p>
          <a:p>
            <a:pPr marL="727074" lvl="1" indent="-457200">
              <a:lnSpc>
                <a:spcPts val="5624"/>
              </a:lnSpc>
              <a:buFont typeface="+mj-lt"/>
              <a:buAutoNum type="arabicPeriod"/>
            </a:pPr>
            <a:r>
              <a:rPr lang="en-US" sz="2499" spc="49" dirty="0" err="1">
                <a:solidFill>
                  <a:srgbClr val="FFFFFF"/>
                </a:solidFill>
                <a:latin typeface="Montserrat"/>
              </a:rPr>
              <a:t>Compréhension</a:t>
            </a:r>
            <a:r>
              <a:rPr lang="en-US" sz="2499" spc="49" dirty="0">
                <a:solidFill>
                  <a:srgbClr val="FFFFFF"/>
                </a:solidFill>
                <a:latin typeface="Montserrat"/>
              </a:rPr>
              <a:t> des données</a:t>
            </a:r>
          </a:p>
          <a:p>
            <a:pPr marL="727074" lvl="1" indent="-457200">
              <a:lnSpc>
                <a:spcPts val="5624"/>
              </a:lnSpc>
              <a:buFont typeface="+mj-lt"/>
              <a:buAutoNum type="arabicPeriod"/>
            </a:pPr>
            <a:r>
              <a:rPr lang="en-US" sz="2499" spc="49" dirty="0" err="1">
                <a:solidFill>
                  <a:srgbClr val="FFFFFF"/>
                </a:solidFill>
                <a:latin typeface="Montserrat"/>
              </a:rPr>
              <a:t>Prétraitement</a:t>
            </a:r>
            <a:r>
              <a:rPr lang="en-US" sz="2499" spc="49" dirty="0">
                <a:solidFill>
                  <a:srgbClr val="FFFFFF"/>
                </a:solidFill>
                <a:latin typeface="Montserrat"/>
              </a:rPr>
              <a:t> du données</a:t>
            </a:r>
          </a:p>
          <a:p>
            <a:pPr marL="727074" lvl="1" indent="-457200">
              <a:lnSpc>
                <a:spcPts val="5624"/>
              </a:lnSpc>
              <a:buFont typeface="+mj-lt"/>
              <a:buAutoNum type="arabicPeriod"/>
            </a:pPr>
            <a:r>
              <a:rPr lang="en-US" sz="2499" spc="49" dirty="0">
                <a:solidFill>
                  <a:srgbClr val="FFFFFF"/>
                </a:solidFill>
                <a:latin typeface="Montserrat"/>
              </a:rPr>
              <a:t>Machine Learning</a:t>
            </a:r>
          </a:p>
          <a:p>
            <a:pPr marL="727074" lvl="1" indent="-457200">
              <a:lnSpc>
                <a:spcPts val="5624"/>
              </a:lnSpc>
              <a:buFont typeface="+mj-lt"/>
              <a:buAutoNum type="arabicPeriod"/>
            </a:pPr>
            <a:r>
              <a:rPr lang="en-US" sz="2499" spc="49" dirty="0">
                <a:solidFill>
                  <a:srgbClr val="FFFFFF"/>
                </a:solidFill>
                <a:latin typeface="Montserrat"/>
              </a:rPr>
              <a:t>Deep Learning</a:t>
            </a:r>
          </a:p>
          <a:p>
            <a:pPr marL="727074" lvl="1" indent="-457200">
              <a:lnSpc>
                <a:spcPts val="5624"/>
              </a:lnSpc>
              <a:buFont typeface="+mj-lt"/>
              <a:buAutoNum type="arabicPeriod"/>
            </a:pPr>
            <a:r>
              <a:rPr lang="en-US" sz="2499" spc="49" dirty="0">
                <a:solidFill>
                  <a:srgbClr val="FFFFFF"/>
                </a:solidFill>
                <a:latin typeface="Montserrat"/>
              </a:rPr>
              <a:t>Conclusion </a:t>
            </a:r>
          </a:p>
        </p:txBody>
      </p:sp>
      <p:sp>
        <p:nvSpPr>
          <p:cNvPr id="9" name="Freeform 9"/>
          <p:cNvSpPr/>
          <p:nvPr/>
        </p:nvSpPr>
        <p:spPr>
          <a:xfrm>
            <a:off x="15476242" y="895680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fr-FR"/>
          </a:p>
        </p:txBody>
      </p:sp>
      <p:grpSp>
        <p:nvGrpSpPr>
          <p:cNvPr id="3" name="Group 3"/>
          <p:cNvGrpSpPr/>
          <p:nvPr/>
        </p:nvGrpSpPr>
        <p:grpSpPr>
          <a:xfrm>
            <a:off x="7527747" y="-1825476"/>
            <a:ext cx="16230600" cy="1623060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002557" y="1028700"/>
            <a:ext cx="12008422" cy="12008374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71569" r="-12056"/>
              </a:stretch>
            </a:blipFill>
          </p:spPr>
          <p:txBody>
            <a:bodyPr/>
            <a:lstStyle/>
            <a:p>
              <a:endParaRPr lang="fr-FR" dirty="0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38508" y="1810783"/>
            <a:ext cx="5943253" cy="1218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331"/>
              </a:lnSpc>
            </a:pPr>
            <a:r>
              <a:rPr lang="en-US" sz="7200" spc="-622" dirty="0">
                <a:solidFill>
                  <a:srgbClr val="263F6B"/>
                </a:solidFill>
                <a:latin typeface="Montserrat Ultra-Bold Italics"/>
              </a:rPr>
              <a:t>Introduction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48316" y="4188131"/>
            <a:ext cx="6123635" cy="4959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9874" lvl="1">
              <a:lnSpc>
                <a:spcPts val="5624"/>
              </a:lnSpc>
            </a:pPr>
            <a:r>
              <a:rPr lang="fr-FR" sz="3600" spc="49" dirty="0">
                <a:solidFill>
                  <a:srgbClr val="212423"/>
                </a:solidFill>
                <a:latin typeface="Goudy Type" panose="020F0502020204030204" pitchFamily="2" charset="0"/>
              </a:rPr>
              <a:t>L'objectif général de cette analyse est d'examiner les données de vente au détail et de prévoir les tendances à l'aide de techniques de machine </a:t>
            </a:r>
            <a:r>
              <a:rPr lang="fr-FR" sz="3600" spc="49" dirty="0" err="1">
                <a:solidFill>
                  <a:srgbClr val="212423"/>
                </a:solidFill>
                <a:latin typeface="Goudy Type" panose="020F0502020204030204" pitchFamily="2" charset="0"/>
              </a:rPr>
              <a:t>learning</a:t>
            </a:r>
            <a:r>
              <a:rPr lang="fr-FR" sz="3600" spc="49" dirty="0">
                <a:solidFill>
                  <a:srgbClr val="212423"/>
                </a:solidFill>
                <a:latin typeface="Goudy Type" panose="020F0502020204030204" pitchFamily="2" charset="0"/>
              </a:rPr>
              <a:t> et de </a:t>
            </a:r>
            <a:r>
              <a:rPr lang="fr-FR" sz="3600" spc="49" dirty="0" err="1">
                <a:solidFill>
                  <a:srgbClr val="212423"/>
                </a:solidFill>
                <a:latin typeface="Goudy Type" panose="020F0502020204030204" pitchFamily="2" charset="0"/>
              </a:rPr>
              <a:t>deep</a:t>
            </a:r>
            <a:r>
              <a:rPr lang="fr-FR" sz="3600" spc="49" dirty="0">
                <a:solidFill>
                  <a:srgbClr val="212423"/>
                </a:solidFill>
                <a:latin typeface="Goudy Type" panose="020F0502020204030204" pitchFamily="2" charset="0"/>
              </a:rPr>
              <a:t> </a:t>
            </a:r>
            <a:r>
              <a:rPr lang="fr-FR" sz="3600" spc="49" dirty="0" err="1">
                <a:solidFill>
                  <a:srgbClr val="212423"/>
                </a:solidFill>
                <a:latin typeface="Goudy Type" panose="020F0502020204030204" pitchFamily="2" charset="0"/>
              </a:rPr>
              <a:t>learning</a:t>
            </a:r>
            <a:r>
              <a:rPr lang="fr-FR" sz="3600" spc="49" dirty="0">
                <a:solidFill>
                  <a:srgbClr val="212423"/>
                </a:solidFill>
                <a:latin typeface="Goudy Type" panose="020F0502020204030204" pitchFamily="2" charset="0"/>
              </a:rPr>
              <a:t>.</a:t>
            </a:r>
          </a:p>
        </p:txBody>
      </p:sp>
      <p:sp>
        <p:nvSpPr>
          <p:cNvPr id="9" name="Freeform 9"/>
          <p:cNvSpPr/>
          <p:nvPr/>
        </p:nvSpPr>
        <p:spPr>
          <a:xfrm>
            <a:off x="15476242" y="885242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0" name="Freeform 10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fr-FR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9108" y="-10765"/>
            <a:ext cx="9693785" cy="10980788"/>
          </a:xfrm>
          <a:prstGeom prst="rect">
            <a:avLst/>
          </a:prstGeom>
        </p:spPr>
      </p:pic>
      <p:sp>
        <p:nvSpPr>
          <p:cNvPr id="6" name="AutoShape 6"/>
          <p:cNvSpPr/>
          <p:nvPr/>
        </p:nvSpPr>
        <p:spPr>
          <a:xfrm rot="-8231889">
            <a:off x="-10109114" y="6176620"/>
            <a:ext cx="16230600" cy="10441156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fr-FR"/>
          </a:p>
        </p:txBody>
      </p:sp>
      <p:sp>
        <p:nvSpPr>
          <p:cNvPr id="7" name="AutoShape 7"/>
          <p:cNvSpPr/>
          <p:nvPr/>
        </p:nvSpPr>
        <p:spPr>
          <a:xfrm rot="-8231889">
            <a:off x="-10507643" y="6538090"/>
            <a:ext cx="16230600" cy="10441156"/>
          </a:xfrm>
          <a:prstGeom prst="rect">
            <a:avLst/>
          </a:prstGeom>
          <a:solidFill>
            <a:srgbClr val="263F6B"/>
          </a:solidFill>
        </p:spPr>
        <p:txBody>
          <a:bodyPr/>
          <a:lstStyle/>
          <a:p>
            <a:endParaRPr lang="fr-FR"/>
          </a:p>
        </p:txBody>
      </p:sp>
      <p:sp>
        <p:nvSpPr>
          <p:cNvPr id="8" name="Freeform 8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Freeform 9"/>
          <p:cNvSpPr/>
          <p:nvPr/>
        </p:nvSpPr>
        <p:spPr>
          <a:xfrm>
            <a:off x="17452893" y="7316416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0" name="Freeform 10"/>
          <p:cNvSpPr/>
          <p:nvPr/>
        </p:nvSpPr>
        <p:spPr>
          <a:xfrm>
            <a:off x="-1730039" y="1733723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7B9053A9-5117-3E0D-3F13-3EA08EF08B62}"/>
              </a:ext>
            </a:extLst>
          </p:cNvPr>
          <p:cNvSpPr txBox="1"/>
          <p:nvPr/>
        </p:nvSpPr>
        <p:spPr>
          <a:xfrm>
            <a:off x="1127950" y="1519045"/>
            <a:ext cx="5679993" cy="1790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4"/>
              </a:lnSpc>
            </a:pPr>
            <a:r>
              <a:rPr lang="en-US" sz="4800" spc="-440" dirty="0" err="1">
                <a:solidFill>
                  <a:srgbClr val="263F6B"/>
                </a:solidFill>
                <a:latin typeface="Montserrat Ultra-Bold Italics"/>
              </a:rPr>
              <a:t>Compréhension</a:t>
            </a:r>
            <a:r>
              <a:rPr lang="en-US" sz="4800" spc="-440" dirty="0">
                <a:solidFill>
                  <a:srgbClr val="263F6B"/>
                </a:solidFill>
                <a:latin typeface="Montserrat Ultra-Bold Italics"/>
              </a:rPr>
              <a:t> des données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E220E79-B4BE-46CC-0AE1-6C424F08D615}"/>
              </a:ext>
            </a:extLst>
          </p:cNvPr>
          <p:cNvSpPr txBox="1">
            <a:spLocks/>
          </p:cNvSpPr>
          <p:nvPr/>
        </p:nvSpPr>
        <p:spPr>
          <a:xfrm>
            <a:off x="2275973" y="3714441"/>
            <a:ext cx="5784309" cy="541613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endParaRPr lang="fr-FR" dirty="0">
              <a:solidFill>
                <a:schemeClr val="tx1">
                  <a:alpha val="55000"/>
                </a:schemeClr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fr-FR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Analyse statistique de base des données </a:t>
            </a: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</a:rPr>
              <a:t>:</a:t>
            </a:r>
          </a:p>
          <a:p>
            <a:pPr>
              <a:lnSpc>
                <a:spcPct val="90000"/>
              </a:lnSpc>
            </a:pP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Moyenne des ventes : 90.53</a:t>
            </a:r>
          </a:p>
          <a:p>
            <a:pPr>
              <a:lnSpc>
                <a:spcPct val="90000"/>
              </a:lnSpc>
            </a:pP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</a:rPr>
              <a:t>Écart type des ventes : 80.68</a:t>
            </a:r>
          </a:p>
          <a:p>
            <a:pPr>
              <a:lnSpc>
                <a:spcPct val="90000"/>
              </a:lnSpc>
            </a:pP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</a:rPr>
              <a:t>Ventes minimales : 0</a:t>
            </a:r>
          </a:p>
          <a:p>
            <a:pPr>
              <a:lnSpc>
                <a:spcPct val="90000"/>
              </a:lnSpc>
            </a:pP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</a:rPr>
              <a:t>Ventes maximales : 542</a:t>
            </a:r>
          </a:p>
          <a:p>
            <a:pPr>
              <a:lnSpc>
                <a:spcPct val="90000"/>
              </a:lnSpc>
            </a:pPr>
            <a:endParaRPr lang="fr-FR" dirty="0">
              <a:solidFill>
                <a:schemeClr val="tx1">
                  <a:lumMod val="95000"/>
                  <a:lumOff val="5000"/>
                  <a:alpha val="5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1127950" y="1519045"/>
            <a:ext cx="5679993" cy="1790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14"/>
              </a:lnSpc>
            </a:pPr>
            <a:r>
              <a:rPr lang="en-US" sz="4800" spc="-440" dirty="0" err="1">
                <a:solidFill>
                  <a:srgbClr val="263F6B"/>
                </a:solidFill>
                <a:latin typeface="Montserrat Ultra-Bold Italics"/>
              </a:rPr>
              <a:t>Compréhension</a:t>
            </a:r>
            <a:r>
              <a:rPr lang="en-US" sz="4800" spc="-440" dirty="0">
                <a:solidFill>
                  <a:srgbClr val="263F6B"/>
                </a:solidFill>
                <a:latin typeface="Montserrat Ultra-Bold Italics"/>
              </a:rPr>
              <a:t> des données</a:t>
            </a:r>
          </a:p>
        </p:txBody>
      </p:sp>
      <p:sp>
        <p:nvSpPr>
          <p:cNvPr id="6" name="AutoShape 6"/>
          <p:cNvSpPr/>
          <p:nvPr/>
        </p:nvSpPr>
        <p:spPr>
          <a:xfrm rot="-8231889">
            <a:off x="-10109114" y="6176620"/>
            <a:ext cx="16230600" cy="10441156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fr-FR"/>
          </a:p>
        </p:txBody>
      </p:sp>
      <p:sp>
        <p:nvSpPr>
          <p:cNvPr id="7" name="AutoShape 7"/>
          <p:cNvSpPr/>
          <p:nvPr/>
        </p:nvSpPr>
        <p:spPr>
          <a:xfrm rot="-8231889">
            <a:off x="-10507643" y="6538090"/>
            <a:ext cx="16230600" cy="10441156"/>
          </a:xfrm>
          <a:prstGeom prst="rect">
            <a:avLst/>
          </a:prstGeom>
          <a:solidFill>
            <a:srgbClr val="263F6B"/>
          </a:solidFill>
        </p:spPr>
        <p:txBody>
          <a:bodyPr/>
          <a:lstStyle/>
          <a:p>
            <a:endParaRPr lang="fr-FR"/>
          </a:p>
        </p:txBody>
      </p:sp>
      <p:sp>
        <p:nvSpPr>
          <p:cNvPr id="8" name="Freeform 8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Freeform 9"/>
          <p:cNvSpPr/>
          <p:nvPr/>
        </p:nvSpPr>
        <p:spPr>
          <a:xfrm>
            <a:off x="17452893" y="7316416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0" name="Freeform 10"/>
          <p:cNvSpPr/>
          <p:nvPr/>
        </p:nvSpPr>
        <p:spPr>
          <a:xfrm>
            <a:off x="-1730039" y="1733723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13" name="Image 12" descr="Une image contenant texte, capture d’écran, Tracé, ligne&#10;&#10;Description générée automatiquement">
            <a:extLst>
              <a:ext uri="{FF2B5EF4-FFF2-40B4-BE49-F238E27FC236}">
                <a16:creationId xmlns:a16="http://schemas.microsoft.com/office/drawing/2014/main" id="{64F3C1BF-9F4D-EA28-C115-48D5CE893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175" y="1584595"/>
            <a:ext cx="9658350" cy="7648442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9186CDEC-B480-4E2E-D819-B69B525EB82B}"/>
              </a:ext>
            </a:extLst>
          </p:cNvPr>
          <p:cNvSpPr txBox="1"/>
          <p:nvPr/>
        </p:nvSpPr>
        <p:spPr>
          <a:xfrm>
            <a:off x="2376102" y="3309407"/>
            <a:ext cx="513154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Cette distribution montre une </a:t>
            </a:r>
            <a:r>
              <a:rPr lang="fr-FR" sz="2800" b="1" dirty="0"/>
              <a:t>forte</a:t>
            </a:r>
            <a:r>
              <a:rPr lang="fr-FR" sz="2800" dirty="0"/>
              <a:t> variabilité avec quelques tendances générales d'augmentation et plusieurs pics de vente.</a:t>
            </a:r>
          </a:p>
          <a:p>
            <a:r>
              <a:rPr lang="fr-FR" sz="2800" dirty="0"/>
              <a:t>L'interprétation détaillée pourrait nécessiter des informations supplémentaires sur les conditions de marché, les événements particuliers, ou les autres facteurs influençant les ventes.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17530"/>
            <a:ext cx="14592300" cy="8739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801"/>
              </a:lnSpc>
            </a:pPr>
            <a:r>
              <a:rPr lang="en-US" sz="6940" spc="-409" dirty="0" err="1">
                <a:solidFill>
                  <a:srgbClr val="263F6B"/>
                </a:solidFill>
                <a:latin typeface="Montserrat Ultra-Bold Italics"/>
              </a:rPr>
              <a:t>Prétraitement</a:t>
            </a:r>
            <a:r>
              <a:rPr lang="en-US" sz="6940" spc="-409" dirty="0">
                <a:solidFill>
                  <a:srgbClr val="263F6B"/>
                </a:solidFill>
                <a:latin typeface="Montserrat Ultra-Bold Italics"/>
              </a:rPr>
              <a:t> du données</a:t>
            </a:r>
          </a:p>
        </p:txBody>
      </p:sp>
      <p:sp>
        <p:nvSpPr>
          <p:cNvPr id="3" name="AutoShape 3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6" name="Freeform 6"/>
          <p:cNvSpPr/>
          <p:nvPr/>
        </p:nvSpPr>
        <p:spPr>
          <a:xfrm>
            <a:off x="1028700" y="8156196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7" name="AutoShape 7"/>
          <p:cNvSpPr/>
          <p:nvPr/>
        </p:nvSpPr>
        <p:spPr>
          <a:xfrm>
            <a:off x="1028700" y="9591065"/>
            <a:ext cx="16230600" cy="1351653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fr-FR"/>
          </a:p>
        </p:txBody>
      </p:sp>
      <p:sp>
        <p:nvSpPr>
          <p:cNvPr id="8" name="AutoShape 8"/>
          <p:cNvSpPr/>
          <p:nvPr/>
        </p:nvSpPr>
        <p:spPr>
          <a:xfrm>
            <a:off x="1028700" y="-675827"/>
            <a:ext cx="16230600" cy="1351653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fr-FR"/>
          </a:p>
        </p:txBody>
      </p:sp>
      <p:sp>
        <p:nvSpPr>
          <p:cNvPr id="9" name="TextBox 9"/>
          <p:cNvSpPr txBox="1"/>
          <p:nvPr/>
        </p:nvSpPr>
        <p:spPr>
          <a:xfrm>
            <a:off x="1028700" y="2900949"/>
            <a:ext cx="11468100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9874" lvl="1">
              <a:lnSpc>
                <a:spcPts val="3249"/>
              </a:lnSpc>
            </a:pPr>
            <a:r>
              <a:rPr lang="fr-FR" sz="28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Le processus de préparation des données consiste à diviser une série chronologique en deux parties :</a:t>
            </a:r>
          </a:p>
          <a:p>
            <a:pPr marL="269874" lvl="1">
              <a:lnSpc>
                <a:spcPts val="3249"/>
              </a:lnSpc>
            </a:pPr>
            <a:endParaRPr lang="fr-FR" sz="2800" b="0" i="0" dirty="0">
              <a:solidFill>
                <a:srgbClr val="050505"/>
              </a:solidFill>
              <a:effectLst/>
              <a:highlight>
                <a:srgbClr val="F0F0F0"/>
              </a:highlight>
              <a:latin typeface="Segoe UI Historic" panose="020B0502040204020203" pitchFamily="34" charset="0"/>
            </a:endParaRPr>
          </a:p>
          <a:p>
            <a:pPr marL="727074" lvl="1" indent="-457200">
              <a:lnSpc>
                <a:spcPts val="3249"/>
              </a:lnSpc>
              <a:buFont typeface="Arial" panose="020B0604020202020204" pitchFamily="34" charset="0"/>
              <a:buChar char="•"/>
            </a:pPr>
            <a:r>
              <a:rPr lang="fr-FR" sz="2800" b="1" i="0" u="none" strike="noStrike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Données d'entrée</a:t>
            </a:r>
            <a:r>
              <a:rPr lang="fr-FR" sz="28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 : Chaque entrée correspond à une série de valeurs sur une période donnée. Par exemple, pour le </a:t>
            </a:r>
            <a:r>
              <a:rPr lang="fr-FR" sz="2800" b="0" i="0" dirty="0" err="1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deep</a:t>
            </a:r>
            <a:r>
              <a:rPr lang="fr-FR" sz="28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 </a:t>
            </a:r>
            <a:r>
              <a:rPr lang="fr-FR" sz="2800" b="0" i="0" dirty="0" err="1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learning</a:t>
            </a:r>
            <a:r>
              <a:rPr lang="fr-FR" sz="28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, une période de 80 jours (environ 2 mois et demi) est utilisée, tandis que pour le machine </a:t>
            </a:r>
            <a:r>
              <a:rPr lang="fr-FR" sz="2800" b="0" i="0" dirty="0" err="1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learning</a:t>
            </a:r>
            <a:r>
              <a:rPr lang="fr-FR" sz="28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, une période de 45 jours (environ 1 mois et demi) est suffisante. Chaque entrée contient les données des jours précédents.</a:t>
            </a:r>
          </a:p>
          <a:p>
            <a:pPr marL="727074" lvl="1" indent="-457200">
              <a:lnSpc>
                <a:spcPts val="3249"/>
              </a:lnSpc>
              <a:buFont typeface="Arial" panose="020B0604020202020204" pitchFamily="34" charset="0"/>
              <a:buChar char="•"/>
            </a:pPr>
            <a:r>
              <a:rPr lang="fr-FR" sz="2800" b="1" i="0" u="none" strike="noStrike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Valeurs à prédire</a:t>
            </a:r>
            <a:r>
              <a:rPr lang="fr-FR" sz="2800" b="0" i="0" dirty="0">
                <a:solidFill>
                  <a:srgbClr val="050505"/>
                </a:solidFill>
                <a:effectLst/>
                <a:highlight>
                  <a:srgbClr val="F0F0F0"/>
                </a:highlight>
                <a:latin typeface="Segoe UI Historic" panose="020B0502040204020203" pitchFamily="34" charset="0"/>
              </a:rPr>
              <a:t>: Chaque valeur à prédire est celle que le modèle devra estimer. Dans cet exemple, il s'agit de la donnée du jour qui suit la séquence d'entrée.</a:t>
            </a:r>
            <a:endParaRPr lang="en-US" sz="2499" spc="49" dirty="0">
              <a:solidFill>
                <a:srgbClr val="000000"/>
              </a:solidFill>
              <a:latin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AutoShape 3"/>
          <p:cNvSpPr/>
          <p:nvPr/>
        </p:nvSpPr>
        <p:spPr>
          <a:xfrm rot="10087">
            <a:off x="1028665" y="6130773"/>
            <a:ext cx="16230670" cy="0"/>
          </a:xfrm>
          <a:prstGeom prst="line">
            <a:avLst/>
          </a:prstGeom>
          <a:ln w="952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grpSp>
        <p:nvGrpSpPr>
          <p:cNvPr id="4" name="Group 4"/>
          <p:cNvGrpSpPr/>
          <p:nvPr/>
        </p:nvGrpSpPr>
        <p:grpSpPr>
          <a:xfrm>
            <a:off x="2726348" y="5922707"/>
            <a:ext cx="511382" cy="51138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52073" y="3532493"/>
            <a:ext cx="3857419" cy="2062469"/>
            <a:chOff x="0" y="0"/>
            <a:chExt cx="1500474" cy="105914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807329" y="5922707"/>
            <a:ext cx="511382" cy="511382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969290" y="5922707"/>
            <a:ext cx="511382" cy="511382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888309" y="5922707"/>
            <a:ext cx="511382" cy="511382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050270" y="5922707"/>
            <a:ext cx="511382" cy="511382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24" name="Freeform 24"/>
          <p:cNvSpPr/>
          <p:nvPr/>
        </p:nvSpPr>
        <p:spPr>
          <a:xfrm>
            <a:off x="609600" y="322061"/>
            <a:ext cx="1971199" cy="2007702"/>
          </a:xfrm>
          <a:custGeom>
            <a:avLst/>
            <a:gdLst/>
            <a:ahLst/>
            <a:cxnLst/>
            <a:rect l="l" t="t" r="r" b="b"/>
            <a:pathLst>
              <a:path w="1971199" h="2007702">
                <a:moveTo>
                  <a:pt x="0" y="0"/>
                </a:moveTo>
                <a:lnTo>
                  <a:pt x="1971199" y="0"/>
                </a:lnTo>
                <a:lnTo>
                  <a:pt x="1971199" y="2007703"/>
                </a:lnTo>
                <a:lnTo>
                  <a:pt x="0" y="200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5" name="Freeform 25"/>
          <p:cNvSpPr/>
          <p:nvPr/>
        </p:nvSpPr>
        <p:spPr>
          <a:xfrm>
            <a:off x="15608005" y="598750"/>
            <a:ext cx="1579438" cy="1608687"/>
          </a:xfrm>
          <a:custGeom>
            <a:avLst/>
            <a:gdLst/>
            <a:ahLst/>
            <a:cxnLst/>
            <a:rect l="l" t="t" r="r" b="b"/>
            <a:pathLst>
              <a:path w="1579438" h="1608687">
                <a:moveTo>
                  <a:pt x="0" y="0"/>
                </a:moveTo>
                <a:lnTo>
                  <a:pt x="1579438" y="0"/>
                </a:lnTo>
                <a:lnTo>
                  <a:pt x="1579438" y="1608687"/>
                </a:lnTo>
                <a:lnTo>
                  <a:pt x="0" y="1608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6" name="Freeform 26"/>
          <p:cNvSpPr/>
          <p:nvPr/>
        </p:nvSpPr>
        <p:spPr>
          <a:xfrm>
            <a:off x="16864399" y="4316564"/>
            <a:ext cx="646089" cy="658053"/>
          </a:xfrm>
          <a:custGeom>
            <a:avLst/>
            <a:gdLst/>
            <a:ahLst/>
            <a:cxnLst/>
            <a:rect l="l" t="t" r="r" b="b"/>
            <a:pathLst>
              <a:path w="646089" h="658053">
                <a:moveTo>
                  <a:pt x="0" y="0"/>
                </a:moveTo>
                <a:lnTo>
                  <a:pt x="646088" y="0"/>
                </a:lnTo>
                <a:lnTo>
                  <a:pt x="646088" y="658054"/>
                </a:lnTo>
                <a:lnTo>
                  <a:pt x="0" y="65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7" name="TextBox 27"/>
          <p:cNvSpPr txBox="1"/>
          <p:nvPr/>
        </p:nvSpPr>
        <p:spPr>
          <a:xfrm>
            <a:off x="2134937" y="1143000"/>
            <a:ext cx="14018125" cy="642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5"/>
              </a:lnSpc>
            </a:pPr>
            <a:r>
              <a:rPr lang="en-US" sz="4995" spc="-294" dirty="0">
                <a:solidFill>
                  <a:srgbClr val="263F6B"/>
                </a:solidFill>
                <a:latin typeface="Montserrat Ultra-Bold Italics"/>
              </a:rPr>
              <a:t>Machine learning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4864" y="4202920"/>
            <a:ext cx="3351809" cy="3965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 err="1">
                <a:solidFill>
                  <a:srgbClr val="FFFFFF"/>
                </a:solidFill>
                <a:latin typeface="Montserrat Ultra-Bold"/>
              </a:rPr>
              <a:t>LinearRegression</a:t>
            </a:r>
            <a:endParaRPr lang="en-US" sz="2500" spc="50" dirty="0">
              <a:solidFill>
                <a:srgbClr val="FFFFFF"/>
              </a:solidFill>
              <a:latin typeface="Montserrat Ultra-Bold"/>
            </a:endParaRPr>
          </a:p>
        </p:txBody>
      </p:sp>
      <p:grpSp>
        <p:nvGrpSpPr>
          <p:cNvPr id="38" name="Group 8">
            <a:extLst>
              <a:ext uri="{FF2B5EF4-FFF2-40B4-BE49-F238E27FC236}">
                <a16:creationId xmlns:a16="http://schemas.microsoft.com/office/drawing/2014/main" id="{68D5AE03-3BD7-5266-FD45-C3DA968CA529}"/>
              </a:ext>
            </a:extLst>
          </p:cNvPr>
          <p:cNvGrpSpPr/>
          <p:nvPr/>
        </p:nvGrpSpPr>
        <p:grpSpPr>
          <a:xfrm>
            <a:off x="6318711" y="3500077"/>
            <a:ext cx="3857419" cy="2062469"/>
            <a:chOff x="0" y="0"/>
            <a:chExt cx="1500474" cy="1059142"/>
          </a:xfrm>
        </p:grpSpPr>
        <p:sp>
          <p:nvSpPr>
            <p:cNvPr id="39" name="Freeform 9">
              <a:extLst>
                <a:ext uri="{FF2B5EF4-FFF2-40B4-BE49-F238E27FC236}">
                  <a16:creationId xmlns:a16="http://schemas.microsoft.com/office/drawing/2014/main" id="{734D03A4-9CE9-4A19-C274-1743809B50E4}"/>
                </a:ext>
              </a:extLst>
            </p:cNvPr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40" name="Group 8">
            <a:extLst>
              <a:ext uri="{FF2B5EF4-FFF2-40B4-BE49-F238E27FC236}">
                <a16:creationId xmlns:a16="http://schemas.microsoft.com/office/drawing/2014/main" id="{6A1714AB-C0BD-2D91-6554-E507C6A05867}"/>
              </a:ext>
            </a:extLst>
          </p:cNvPr>
          <p:cNvGrpSpPr/>
          <p:nvPr/>
        </p:nvGrpSpPr>
        <p:grpSpPr>
          <a:xfrm>
            <a:off x="11622785" y="3500077"/>
            <a:ext cx="3857419" cy="2062469"/>
            <a:chOff x="0" y="0"/>
            <a:chExt cx="1500474" cy="1059142"/>
          </a:xfrm>
        </p:grpSpPr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FAA18A4C-6E29-ACE1-BF39-B64E725CF480}"/>
                </a:ext>
              </a:extLst>
            </p:cNvPr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42" name="Group 8">
            <a:extLst>
              <a:ext uri="{FF2B5EF4-FFF2-40B4-BE49-F238E27FC236}">
                <a16:creationId xmlns:a16="http://schemas.microsoft.com/office/drawing/2014/main" id="{C161C3C2-F38B-D33E-AD92-1264D6B45ED2}"/>
              </a:ext>
            </a:extLst>
          </p:cNvPr>
          <p:cNvGrpSpPr/>
          <p:nvPr/>
        </p:nvGrpSpPr>
        <p:grpSpPr>
          <a:xfrm>
            <a:off x="1272060" y="6715503"/>
            <a:ext cx="3857419" cy="2062469"/>
            <a:chOff x="0" y="0"/>
            <a:chExt cx="1500474" cy="1059142"/>
          </a:xfrm>
        </p:grpSpPr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43CFBBC0-9E5E-6D26-E5A2-0AEC5B454558}"/>
                </a:ext>
              </a:extLst>
            </p:cNvPr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44" name="Group 8">
            <a:extLst>
              <a:ext uri="{FF2B5EF4-FFF2-40B4-BE49-F238E27FC236}">
                <a16:creationId xmlns:a16="http://schemas.microsoft.com/office/drawing/2014/main" id="{AAE41B36-A516-94D8-8762-5FD2C3C38D0C}"/>
              </a:ext>
            </a:extLst>
          </p:cNvPr>
          <p:cNvGrpSpPr/>
          <p:nvPr/>
        </p:nvGrpSpPr>
        <p:grpSpPr>
          <a:xfrm>
            <a:off x="6318710" y="6715505"/>
            <a:ext cx="3857419" cy="2062469"/>
            <a:chOff x="0" y="0"/>
            <a:chExt cx="1500474" cy="1059142"/>
          </a:xfrm>
        </p:grpSpPr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C0A466C6-EEE5-78A8-0653-FB15243122F9}"/>
                </a:ext>
              </a:extLst>
            </p:cNvPr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46" name="Group 8">
            <a:extLst>
              <a:ext uri="{FF2B5EF4-FFF2-40B4-BE49-F238E27FC236}">
                <a16:creationId xmlns:a16="http://schemas.microsoft.com/office/drawing/2014/main" id="{8D962992-1B5B-C27D-EC69-219A3ABD2AF7}"/>
              </a:ext>
            </a:extLst>
          </p:cNvPr>
          <p:cNvGrpSpPr/>
          <p:nvPr/>
        </p:nvGrpSpPr>
        <p:grpSpPr>
          <a:xfrm>
            <a:off x="11622784" y="6715505"/>
            <a:ext cx="3857419" cy="2062469"/>
            <a:chOff x="0" y="0"/>
            <a:chExt cx="1500474" cy="1059142"/>
          </a:xfrm>
        </p:grpSpPr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D89B2DB7-E676-EFEB-A35B-67C54DB89604}"/>
                </a:ext>
              </a:extLst>
            </p:cNvPr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48" name="TextBox 29">
            <a:extLst>
              <a:ext uri="{FF2B5EF4-FFF2-40B4-BE49-F238E27FC236}">
                <a16:creationId xmlns:a16="http://schemas.microsoft.com/office/drawing/2014/main" id="{F3589873-4153-07DC-938D-81CE945EBE01}"/>
              </a:ext>
            </a:extLst>
          </p:cNvPr>
          <p:cNvSpPr txBox="1"/>
          <p:nvPr/>
        </p:nvSpPr>
        <p:spPr>
          <a:xfrm>
            <a:off x="6556147" y="4274272"/>
            <a:ext cx="3351809" cy="3965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 err="1">
                <a:solidFill>
                  <a:srgbClr val="FFFFFF"/>
                </a:solidFill>
                <a:latin typeface="Montserrat Ultra-Bold"/>
              </a:rPr>
              <a:t>MLPRegressor</a:t>
            </a:r>
            <a:endParaRPr lang="en-US" sz="2500" spc="50" dirty="0">
              <a:solidFill>
                <a:srgbClr val="FFFFFF"/>
              </a:solidFill>
              <a:latin typeface="Montserrat Ultra-Bold"/>
            </a:endParaRPr>
          </a:p>
        </p:txBody>
      </p:sp>
      <p:sp>
        <p:nvSpPr>
          <p:cNvPr id="49" name="TextBox 29">
            <a:extLst>
              <a:ext uri="{FF2B5EF4-FFF2-40B4-BE49-F238E27FC236}">
                <a16:creationId xmlns:a16="http://schemas.microsoft.com/office/drawing/2014/main" id="{49903AAD-3108-4526-48B3-48B6EC450DBB}"/>
              </a:ext>
            </a:extLst>
          </p:cNvPr>
          <p:cNvSpPr txBox="1"/>
          <p:nvPr/>
        </p:nvSpPr>
        <p:spPr>
          <a:xfrm>
            <a:off x="11811991" y="4152900"/>
            <a:ext cx="3351809" cy="8197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>
                <a:solidFill>
                  <a:srgbClr val="FFFFFF"/>
                </a:solidFill>
                <a:latin typeface="Montserrat Ultra-Bold"/>
              </a:rPr>
              <a:t>SVR Linear Regression</a:t>
            </a:r>
          </a:p>
        </p:txBody>
      </p:sp>
      <p:sp>
        <p:nvSpPr>
          <p:cNvPr id="50" name="TextBox 29">
            <a:extLst>
              <a:ext uri="{FF2B5EF4-FFF2-40B4-BE49-F238E27FC236}">
                <a16:creationId xmlns:a16="http://schemas.microsoft.com/office/drawing/2014/main" id="{6072F508-789A-49DB-CE46-27FEC90A199E}"/>
              </a:ext>
            </a:extLst>
          </p:cNvPr>
          <p:cNvSpPr txBox="1"/>
          <p:nvPr/>
        </p:nvSpPr>
        <p:spPr>
          <a:xfrm>
            <a:off x="6629400" y="7371724"/>
            <a:ext cx="3351809" cy="8197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>
                <a:solidFill>
                  <a:srgbClr val="FFFFFF"/>
                </a:solidFill>
                <a:latin typeface="Montserrat Ultra-Bold"/>
              </a:rPr>
              <a:t>SVR Sigmoid Regression</a:t>
            </a:r>
          </a:p>
        </p:txBody>
      </p:sp>
      <p:sp>
        <p:nvSpPr>
          <p:cNvPr id="51" name="TextBox 29">
            <a:extLst>
              <a:ext uri="{FF2B5EF4-FFF2-40B4-BE49-F238E27FC236}">
                <a16:creationId xmlns:a16="http://schemas.microsoft.com/office/drawing/2014/main" id="{D4E0C7C4-105A-3C45-4D76-912834E0B50C}"/>
              </a:ext>
            </a:extLst>
          </p:cNvPr>
          <p:cNvSpPr txBox="1"/>
          <p:nvPr/>
        </p:nvSpPr>
        <p:spPr>
          <a:xfrm>
            <a:off x="11887200" y="7429500"/>
            <a:ext cx="3351809" cy="8197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>
                <a:solidFill>
                  <a:srgbClr val="FFFFFF"/>
                </a:solidFill>
                <a:latin typeface="Montserrat Ultra-Bold"/>
              </a:rPr>
              <a:t>SVR Polynomial Regression</a:t>
            </a:r>
          </a:p>
        </p:txBody>
      </p:sp>
      <p:sp>
        <p:nvSpPr>
          <p:cNvPr id="52" name="TextBox 29">
            <a:extLst>
              <a:ext uri="{FF2B5EF4-FFF2-40B4-BE49-F238E27FC236}">
                <a16:creationId xmlns:a16="http://schemas.microsoft.com/office/drawing/2014/main" id="{096C3792-B3AA-9775-AF87-92965F8C272A}"/>
              </a:ext>
            </a:extLst>
          </p:cNvPr>
          <p:cNvSpPr txBox="1"/>
          <p:nvPr/>
        </p:nvSpPr>
        <p:spPr>
          <a:xfrm>
            <a:off x="1524000" y="7329531"/>
            <a:ext cx="3351809" cy="12429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>
                <a:solidFill>
                  <a:srgbClr val="FFFFFF"/>
                </a:solidFill>
                <a:latin typeface="Montserrat Ultra-Bold"/>
              </a:rPr>
              <a:t>SVR RBF Regression</a:t>
            </a:r>
          </a:p>
          <a:p>
            <a:pPr algn="ctr">
              <a:lnSpc>
                <a:spcPts val="3250"/>
              </a:lnSpc>
            </a:pPr>
            <a:endParaRPr lang="en-US" sz="2500" spc="50" dirty="0">
              <a:solidFill>
                <a:srgbClr val="FFFFFF"/>
              </a:solidFill>
              <a:latin typeface="Montserrat Ultra-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1460372" y="1066789"/>
            <a:ext cx="13010394" cy="854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314"/>
              </a:lnSpc>
            </a:pPr>
            <a:r>
              <a:rPr lang="en-US" sz="4800" spc="-440" dirty="0" err="1">
                <a:solidFill>
                  <a:srgbClr val="263F6B"/>
                </a:solidFill>
                <a:latin typeface="Montserrat Ultra-Bold Italics"/>
              </a:rPr>
              <a:t>Résultat</a:t>
            </a:r>
            <a:r>
              <a:rPr lang="en-US" sz="4800" spc="-440" dirty="0">
                <a:solidFill>
                  <a:srgbClr val="263F6B"/>
                </a:solidFill>
                <a:latin typeface="Montserrat Ultra-Bold Italics"/>
              </a:rPr>
              <a:t> du machine learning</a:t>
            </a:r>
          </a:p>
        </p:txBody>
      </p:sp>
      <p:sp>
        <p:nvSpPr>
          <p:cNvPr id="6" name="AutoShape 6"/>
          <p:cNvSpPr/>
          <p:nvPr/>
        </p:nvSpPr>
        <p:spPr>
          <a:xfrm rot="-8231889">
            <a:off x="-10109114" y="6176620"/>
            <a:ext cx="16230600" cy="10441156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fr-FR"/>
          </a:p>
        </p:txBody>
      </p:sp>
      <p:sp>
        <p:nvSpPr>
          <p:cNvPr id="7" name="AutoShape 7"/>
          <p:cNvSpPr/>
          <p:nvPr/>
        </p:nvSpPr>
        <p:spPr>
          <a:xfrm rot="-8231889">
            <a:off x="-10507643" y="6538090"/>
            <a:ext cx="16230600" cy="10441156"/>
          </a:xfrm>
          <a:prstGeom prst="rect">
            <a:avLst/>
          </a:prstGeom>
          <a:solidFill>
            <a:srgbClr val="263F6B"/>
          </a:solidFill>
        </p:spPr>
        <p:txBody>
          <a:bodyPr/>
          <a:lstStyle/>
          <a:p>
            <a:endParaRPr lang="fr-FR"/>
          </a:p>
        </p:txBody>
      </p:sp>
      <p:sp>
        <p:nvSpPr>
          <p:cNvPr id="8" name="Freeform 8"/>
          <p:cNvSpPr/>
          <p:nvPr/>
        </p:nvSpPr>
        <p:spPr>
          <a:xfrm>
            <a:off x="864252" y="640015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Freeform 9"/>
          <p:cNvSpPr/>
          <p:nvPr/>
        </p:nvSpPr>
        <p:spPr>
          <a:xfrm>
            <a:off x="17452893" y="7316416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0" name="Freeform 10"/>
          <p:cNvSpPr/>
          <p:nvPr/>
        </p:nvSpPr>
        <p:spPr>
          <a:xfrm>
            <a:off x="-1730039" y="1733723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5" name="Image 4" descr="Une image contenant texte, Police, capture d’écran, nombre&#10;&#10;Description générée automatiquement">
            <a:extLst>
              <a:ext uri="{FF2B5EF4-FFF2-40B4-BE49-F238E27FC236}">
                <a16:creationId xmlns:a16="http://schemas.microsoft.com/office/drawing/2014/main" id="{53403F35-6470-B5F8-49DC-A14D8E90EF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2730087"/>
            <a:ext cx="9725694" cy="4671582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D67B0CA0-1939-21E2-B5DF-AA46268D8D9B}"/>
              </a:ext>
            </a:extLst>
          </p:cNvPr>
          <p:cNvSpPr txBox="1"/>
          <p:nvPr/>
        </p:nvSpPr>
        <p:spPr>
          <a:xfrm>
            <a:off x="1460372" y="3431351"/>
            <a:ext cx="615612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/>
              <a:t>Le modèle de </a:t>
            </a:r>
            <a:r>
              <a:rPr lang="fr-FR" sz="2800" b="1" dirty="0"/>
              <a:t>régression linéaire </a:t>
            </a:r>
            <a:r>
              <a:rPr lang="fr-FR" sz="2800" dirty="0"/>
              <a:t>présente les meilleurs résultats en termes de </a:t>
            </a:r>
            <a:r>
              <a:rPr lang="fr-FR" sz="2800" b="1" dirty="0"/>
              <a:t>MSE</a:t>
            </a:r>
            <a:r>
              <a:rPr lang="fr-FR" sz="2800" dirty="0"/>
              <a:t>, </a:t>
            </a:r>
            <a:r>
              <a:rPr lang="fr-FR" sz="2800" b="1" dirty="0"/>
              <a:t>MAE</a:t>
            </a:r>
            <a:r>
              <a:rPr lang="fr-FR" sz="2800" dirty="0"/>
              <a:t> et </a:t>
            </a:r>
            <a:r>
              <a:rPr lang="fr-FR" sz="2800" b="1" dirty="0"/>
              <a:t>MAPE</a:t>
            </a:r>
            <a:r>
              <a:rPr lang="fr-FR" sz="2800" dirty="0"/>
              <a:t>, indiquant qu'il est le modèle le plus performant pour cette tâche spécifique.</a:t>
            </a:r>
          </a:p>
          <a:p>
            <a:r>
              <a:rPr lang="fr-FR" sz="2800" dirty="0"/>
              <a:t>Par conséquent, le modèle de </a:t>
            </a:r>
            <a:r>
              <a:rPr lang="fr-FR" sz="2800" b="1" dirty="0"/>
              <a:t>régression linéaire</a:t>
            </a:r>
            <a:r>
              <a:rPr lang="fr-FR" sz="2800" dirty="0"/>
              <a:t> serait un bon choix pour prédire les ventes sur une période de 2,5 ans, comme illustré dans le graphique donné.</a:t>
            </a:r>
          </a:p>
        </p:txBody>
      </p:sp>
    </p:spTree>
    <p:extLst>
      <p:ext uri="{BB962C8B-B14F-4D97-AF65-F5344CB8AC3E}">
        <p14:creationId xmlns:p14="http://schemas.microsoft.com/office/powerpoint/2010/main" val="1851678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>
            <a:off x="1297214" y="-726996"/>
            <a:ext cx="11740992" cy="11740992"/>
          </a:xfrm>
          <a:custGeom>
            <a:avLst/>
            <a:gdLst/>
            <a:ahLst/>
            <a:cxnLst/>
            <a:rect l="l" t="t" r="r" b="b"/>
            <a:pathLst>
              <a:path w="11740992" h="11740992">
                <a:moveTo>
                  <a:pt x="0" y="0"/>
                </a:moveTo>
                <a:lnTo>
                  <a:pt x="11740992" y="0"/>
                </a:lnTo>
                <a:lnTo>
                  <a:pt x="11740992" y="11740992"/>
                </a:lnTo>
                <a:lnTo>
                  <a:pt x="0" y="117409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AutoShape 4"/>
          <p:cNvSpPr/>
          <p:nvPr/>
        </p:nvSpPr>
        <p:spPr>
          <a:xfrm>
            <a:off x="1028700" y="615601"/>
            <a:ext cx="16230600" cy="9055797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fr-FR"/>
          </a:p>
        </p:txBody>
      </p:sp>
      <p:sp>
        <p:nvSpPr>
          <p:cNvPr id="7" name="TextBox 7"/>
          <p:cNvSpPr txBox="1"/>
          <p:nvPr/>
        </p:nvSpPr>
        <p:spPr>
          <a:xfrm>
            <a:off x="8680481" y="1366986"/>
            <a:ext cx="7467599" cy="769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958"/>
              </a:lnSpc>
            </a:pPr>
            <a:r>
              <a:rPr lang="en-US" sz="6080" spc="-358" dirty="0">
                <a:solidFill>
                  <a:srgbClr val="FFFFFF"/>
                </a:solidFill>
                <a:latin typeface="Montserrat Ultra-Bold Italics"/>
              </a:rPr>
              <a:t>Deep learning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501921" y="3702239"/>
            <a:ext cx="8319792" cy="40065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fr-FR" sz="2499" spc="49" dirty="0">
                <a:solidFill>
                  <a:srgbClr val="FFFFFF"/>
                </a:solidFill>
                <a:latin typeface="Montserrat"/>
              </a:rPr>
              <a:t>Nous avons utilisé les LSTM car :</a:t>
            </a:r>
          </a:p>
          <a:p>
            <a:pPr>
              <a:lnSpc>
                <a:spcPts val="3499"/>
              </a:lnSpc>
            </a:pPr>
            <a:endParaRPr lang="fr-FR" sz="2499" spc="49" dirty="0">
              <a:solidFill>
                <a:srgbClr val="FFFFFF"/>
              </a:solidFill>
              <a:latin typeface="Montserrat"/>
            </a:endParaRPr>
          </a:p>
          <a:p>
            <a:pPr marL="342900" indent="-342900">
              <a:lnSpc>
                <a:spcPts val="3499"/>
              </a:lnSpc>
              <a:buFont typeface="Arial" panose="020B0604020202020204" pitchFamily="34" charset="0"/>
              <a:buChar char="•"/>
            </a:pPr>
            <a:r>
              <a:rPr lang="fr-FR" sz="2499" spc="49" dirty="0">
                <a:solidFill>
                  <a:srgbClr val="FFFFFF"/>
                </a:solidFill>
                <a:latin typeface="Montserrat"/>
              </a:rPr>
              <a:t> Ils sont adaptés au traitement des données séquentielles comme les séries temporelles. </a:t>
            </a:r>
          </a:p>
          <a:p>
            <a:pPr marL="342900" indent="-342900">
              <a:lnSpc>
                <a:spcPts val="3499"/>
              </a:lnSpc>
              <a:buFont typeface="Arial" panose="020B0604020202020204" pitchFamily="34" charset="0"/>
              <a:buChar char="•"/>
            </a:pPr>
            <a:r>
              <a:rPr lang="fr-FR" sz="2499" spc="49" dirty="0">
                <a:solidFill>
                  <a:srgbClr val="FFFFFF"/>
                </a:solidFill>
                <a:latin typeface="Montserrat"/>
              </a:rPr>
              <a:t>Ils capturent des dépendances à long terme, ce qui est essentiel pour les prévisions basées sur des historiques de données.</a:t>
            </a:r>
          </a:p>
          <a:p>
            <a:pPr>
              <a:lnSpc>
                <a:spcPts val="3499"/>
              </a:lnSpc>
            </a:pPr>
            <a:endParaRPr lang="fr-FR" sz="2499" spc="49" dirty="0">
              <a:solidFill>
                <a:srgbClr val="FFFFFF"/>
              </a:solidFill>
              <a:latin typeface="Montserrat"/>
            </a:endParaRPr>
          </a:p>
          <a:p>
            <a:pPr>
              <a:lnSpc>
                <a:spcPts val="3499"/>
              </a:lnSpc>
            </a:pPr>
            <a:r>
              <a:rPr lang="fr-FR" sz="2499" spc="49" dirty="0">
                <a:solidFill>
                  <a:srgbClr val="FFFFFF"/>
                </a:solidFill>
                <a:latin typeface="Montserrat"/>
              </a:rPr>
              <a:t> </a:t>
            </a:r>
            <a:endParaRPr lang="en-US" sz="2499" spc="4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15071134" y="105448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2050" name="Picture 2" descr="LSTM Recurrent Neural Networks — How to Teach a Network to Remember the  Past | by Saul Dobilas | Towards Data Science">
            <a:extLst>
              <a:ext uri="{FF2B5EF4-FFF2-40B4-BE49-F238E27FC236}">
                <a16:creationId xmlns:a16="http://schemas.microsoft.com/office/drawing/2014/main" id="{A061BDF3-EE74-03E5-0CED-F9677108A5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004" y="2740654"/>
            <a:ext cx="7070820" cy="5929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486</Words>
  <Application>Microsoft Office PowerPoint</Application>
  <PresentationFormat>Custom</PresentationFormat>
  <Paragraphs>47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Montserrat Ultra-Bold Italics</vt:lpstr>
      <vt:lpstr>Montserrat</vt:lpstr>
      <vt:lpstr>Montserrat Ultra-Bold</vt:lpstr>
      <vt:lpstr>Segoe UI Historic</vt:lpstr>
      <vt:lpstr>Goudy Type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Modern Company Profile Presentation</dc:title>
  <dc:creator>habib kammoun</dc:creator>
  <cp:lastModifiedBy>koubaa</cp:lastModifiedBy>
  <cp:revision>4</cp:revision>
  <dcterms:created xsi:type="dcterms:W3CDTF">2006-08-16T00:00:00Z</dcterms:created>
  <dcterms:modified xsi:type="dcterms:W3CDTF">2024-04-27T17:12:34Z</dcterms:modified>
  <dc:identifier>DAGDn0mgMEY</dc:identifier>
</cp:coreProperties>
</file>

<file path=docProps/thumbnail.jpeg>
</file>